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31"/>
    <p:restoredTop sz="94660"/>
  </p:normalViewPr>
  <p:slideViewPr>
    <p:cSldViewPr snapToGrid="0">
      <p:cViewPr>
        <p:scale>
          <a:sx n="41" d="100"/>
          <a:sy n="41" d="100"/>
        </p:scale>
        <p:origin x="1504" y="-2248"/>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neural_networks_supervised.html" TargetMode="External"/><Relationship Id="rId12"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image" Target="../media/image3.png"/><Relationship Id="rId5" Type="http://schemas.openxmlformats.org/officeDocument/2006/relationships/hyperlink" Target="https://scikit-learn.org/stable/modules/generated/sklearn.linear_model.LogisticRegression.html" TargetMode="External"/><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1"/>
            <a:ext cx="9515127" cy="22042084"/>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Information and Communications Technology (ICT) industry in Japan is touted to be the top industry in the country.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Services industry accounts for approximately 70% of Japan's gross domestic product (GDP) and approximately 75% of employment, so any insights in this industry can have a large impact on Japan's economy. Retail trade industry contributes steadily for more than ten percent to Japan’s GDP. While the wholesale market has been stagnating in recent years, retail sales have been on an upward trend with the food industry representing the largest retail segment.</a:t>
            </a: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795181" y="230237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1" name="Rectangle 104">
            <a:extLst>
              <a:ext uri="{FF2B5EF4-FFF2-40B4-BE49-F238E27FC236}">
                <a16:creationId xmlns:a16="http://schemas.microsoft.com/office/drawing/2014/main" id="{082658DF-CE01-06C5-5537-F85252F282E5}"/>
              </a:ext>
            </a:extLst>
          </p:cNvPr>
          <p:cNvSpPr>
            <a:spLocks noChangeArrowheads="1"/>
          </p:cNvSpPr>
          <p:nvPr/>
        </p:nvSpPr>
        <p:spPr bwMode="auto">
          <a:xfrm>
            <a:off x="12932229"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2 </a:t>
            </a:r>
            <a:r>
              <a:rPr lang="en-US" sz="1800" dirty="0">
                <a:solidFill>
                  <a:srgbClr val="002664"/>
                </a:solidFill>
                <a:cs typeface="Arial" panose="020B0604020202020204" pitchFamily="34" charset="0"/>
              </a:rPr>
              <a:t>– Bar Graph depicting the most represented sectors within the Japanese stock exchange.</a:t>
            </a:r>
          </a:p>
        </p:txBody>
      </p: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2932229" y="23023767"/>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Tree Map depicting the most represented industries within the Japanese stock exchange.</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1392336"/>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graphicFrame>
        <p:nvGraphicFramePr>
          <p:cNvPr id="39" name="Table 9">
            <a:extLst>
              <a:ext uri="{FF2B5EF4-FFF2-40B4-BE49-F238E27FC236}">
                <a16:creationId xmlns:a16="http://schemas.microsoft.com/office/drawing/2014/main" id="{D70F5906-CDD7-DAAE-1365-D67D5BFA6F51}"/>
              </a:ext>
            </a:extLst>
          </p:cNvPr>
          <p:cNvGraphicFramePr>
            <a:graphicFrameLocks noGrp="1"/>
          </p:cNvGraphicFramePr>
          <p:nvPr>
            <p:extLst>
              <p:ext uri="{D42A27DB-BD31-4B8C-83A1-F6EECF244321}">
                <p14:modId xmlns:p14="http://schemas.microsoft.com/office/powerpoint/2010/main" val="4193383980"/>
              </p:ext>
            </p:extLst>
          </p:nvPr>
        </p:nvGraphicFramePr>
        <p:xfrm>
          <a:off x="22419542" y="24995229"/>
          <a:ext cx="8449056" cy="5318306"/>
        </p:xfrm>
        <a:graphic>
          <a:graphicData uri="http://schemas.openxmlformats.org/drawingml/2006/table">
            <a:tbl>
              <a:tblPr firstRow="1" bandRow="1">
                <a:tableStyleId>{93296810-A885-4BE3-A3E7-6D5BEEA58F35}</a:tableStyleId>
              </a:tblPr>
              <a:tblGrid>
                <a:gridCol w="2112264">
                  <a:extLst>
                    <a:ext uri="{9D8B030D-6E8A-4147-A177-3AD203B41FA5}">
                      <a16:colId xmlns:a16="http://schemas.microsoft.com/office/drawing/2014/main" val="1463604606"/>
                    </a:ext>
                  </a:extLst>
                </a:gridCol>
                <a:gridCol w="2112264">
                  <a:extLst>
                    <a:ext uri="{9D8B030D-6E8A-4147-A177-3AD203B41FA5}">
                      <a16:colId xmlns:a16="http://schemas.microsoft.com/office/drawing/2014/main" val="70054940"/>
                    </a:ext>
                  </a:extLst>
                </a:gridCol>
                <a:gridCol w="2112264">
                  <a:extLst>
                    <a:ext uri="{9D8B030D-6E8A-4147-A177-3AD203B41FA5}">
                      <a16:colId xmlns:a16="http://schemas.microsoft.com/office/drawing/2014/main" val="1965292871"/>
                    </a:ext>
                  </a:extLst>
                </a:gridCol>
                <a:gridCol w="2112264">
                  <a:extLst>
                    <a:ext uri="{9D8B030D-6E8A-4147-A177-3AD203B41FA5}">
                      <a16:colId xmlns:a16="http://schemas.microsoft.com/office/drawing/2014/main" val="738278926"/>
                    </a:ext>
                  </a:extLst>
                </a:gridCol>
              </a:tblGrid>
              <a:tr h="1280333">
                <a:tc>
                  <a:txBody>
                    <a:bodyPr/>
                    <a:lstStyle/>
                    <a:p>
                      <a:pPr algn="ctr"/>
                      <a:r>
                        <a:rPr lang="en-US" sz="2000" dirty="0"/>
                        <a:t>Machine Learning Model</a:t>
                      </a:r>
                    </a:p>
                  </a:txBody>
                  <a:tcPr/>
                </a:tc>
                <a:tc>
                  <a:txBody>
                    <a:bodyPr/>
                    <a:lstStyle/>
                    <a:p>
                      <a:pPr algn="ctr"/>
                      <a:r>
                        <a:rPr lang="en-US" sz="2000" dirty="0"/>
                        <a:t>Information &amp; Communication</a:t>
                      </a:r>
                    </a:p>
                    <a:p>
                      <a:pPr algn="ctr"/>
                      <a:r>
                        <a:rPr lang="en-US" sz="2000" dirty="0"/>
                        <a:t>Accuracy</a:t>
                      </a:r>
                    </a:p>
                  </a:txBody>
                  <a:tcPr/>
                </a:tc>
                <a:tc>
                  <a:txBody>
                    <a:bodyPr/>
                    <a:lstStyle/>
                    <a:p>
                      <a:pPr algn="ctr"/>
                      <a:r>
                        <a:rPr lang="en-US" sz="2000" dirty="0"/>
                        <a:t>Retail Trade</a:t>
                      </a:r>
                    </a:p>
                    <a:p>
                      <a:pPr algn="ctr"/>
                      <a:r>
                        <a:rPr lang="en-US" sz="2000" dirty="0"/>
                        <a:t>Accuracy</a:t>
                      </a:r>
                    </a:p>
                  </a:txBody>
                  <a:tcPr/>
                </a:tc>
                <a:tc>
                  <a:txBody>
                    <a:bodyPr/>
                    <a:lstStyle/>
                    <a:p>
                      <a:pPr algn="ctr"/>
                      <a:r>
                        <a:rPr lang="en-US" sz="2000" dirty="0"/>
                        <a:t>Services</a:t>
                      </a:r>
                    </a:p>
                    <a:p>
                      <a:pPr algn="ctr"/>
                      <a:r>
                        <a:rPr lang="en-US" sz="2000" dirty="0"/>
                        <a:t>Accuracy</a:t>
                      </a:r>
                    </a:p>
                  </a:txBody>
                  <a:tcPr/>
                </a:tc>
                <a:extLst>
                  <a:ext uri="{0D108BD9-81ED-4DB2-BD59-A6C34878D82A}">
                    <a16:rowId xmlns:a16="http://schemas.microsoft.com/office/drawing/2014/main" val="1815767725"/>
                  </a:ext>
                </a:extLst>
              </a:tr>
              <a:tr h="492436">
                <a:tc>
                  <a:txBody>
                    <a:bodyPr/>
                    <a:lstStyle/>
                    <a:p>
                      <a:pPr algn="ctr"/>
                      <a:r>
                        <a:rPr lang="en-US" sz="2400" dirty="0"/>
                        <a:t>XG Boost</a:t>
                      </a:r>
                    </a:p>
                  </a:txBody>
                  <a:tcPr/>
                </a:tc>
                <a:tc>
                  <a:txBody>
                    <a:bodyPr/>
                    <a:lstStyle/>
                    <a:p>
                      <a:pPr algn="ctr"/>
                      <a:r>
                        <a:rPr lang="en-US" sz="2400" dirty="0"/>
                        <a:t>0.4125</a:t>
                      </a:r>
                    </a:p>
                  </a:txBody>
                  <a:tcPr/>
                </a:tc>
                <a:tc>
                  <a:txBody>
                    <a:bodyPr/>
                    <a:lstStyle/>
                    <a:p>
                      <a:pPr algn="ctr"/>
                      <a:r>
                        <a:rPr lang="en-US" sz="2400" dirty="0"/>
                        <a:t>0.5125</a:t>
                      </a:r>
                    </a:p>
                  </a:txBody>
                  <a:tcPr/>
                </a:tc>
                <a:tc>
                  <a:txBody>
                    <a:bodyPr/>
                    <a:lstStyle/>
                    <a:p>
                      <a:pPr algn="ctr"/>
                      <a:r>
                        <a:rPr lang="en-US" sz="2400" dirty="0"/>
                        <a:t>0.54167</a:t>
                      </a:r>
                    </a:p>
                  </a:txBody>
                  <a:tcPr/>
                </a:tc>
                <a:extLst>
                  <a:ext uri="{0D108BD9-81ED-4DB2-BD59-A6C34878D82A}">
                    <a16:rowId xmlns:a16="http://schemas.microsoft.com/office/drawing/2014/main" val="1691404340"/>
                  </a:ext>
                </a:extLst>
              </a:tr>
              <a:tr h="886384">
                <a:tc>
                  <a:txBody>
                    <a:bodyPr/>
                    <a:lstStyle/>
                    <a:p>
                      <a:pPr algn="ctr"/>
                      <a:r>
                        <a:rPr lang="en-US" sz="2400" dirty="0"/>
                        <a:t>Logistical Regression</a:t>
                      </a:r>
                    </a:p>
                  </a:txBody>
                  <a:tcPr/>
                </a:tc>
                <a:tc>
                  <a:txBody>
                    <a:bodyPr/>
                    <a:lstStyle/>
                    <a:p>
                      <a:pPr algn="ctr"/>
                      <a:r>
                        <a:rPr lang="en-US" sz="2400" dirty="0"/>
                        <a:t>0.5083</a:t>
                      </a:r>
                    </a:p>
                  </a:txBody>
                  <a:tcPr/>
                </a:tc>
                <a:tc>
                  <a:txBody>
                    <a:bodyPr/>
                    <a:lstStyle/>
                    <a:p>
                      <a:pPr algn="ctr"/>
                      <a:r>
                        <a:rPr lang="en-US" sz="2400" dirty="0"/>
                        <a:t>0.475</a:t>
                      </a:r>
                    </a:p>
                  </a:txBody>
                  <a:tcPr/>
                </a:tc>
                <a:tc>
                  <a:txBody>
                    <a:bodyPr/>
                    <a:lstStyle/>
                    <a:p>
                      <a:pPr algn="ctr"/>
                      <a:r>
                        <a:rPr lang="en-US" sz="2400" dirty="0"/>
                        <a:t>0.55</a:t>
                      </a:r>
                    </a:p>
                  </a:txBody>
                  <a:tcPr/>
                </a:tc>
                <a:extLst>
                  <a:ext uri="{0D108BD9-81ED-4DB2-BD59-A6C34878D82A}">
                    <a16:rowId xmlns:a16="http://schemas.microsoft.com/office/drawing/2014/main" val="2217194826"/>
                  </a:ext>
                </a:extLst>
              </a:tr>
              <a:tr h="886384">
                <a:tc>
                  <a:txBody>
                    <a:bodyPr/>
                    <a:lstStyle/>
                    <a:p>
                      <a:pPr algn="ctr"/>
                      <a:r>
                        <a:rPr lang="en-US" sz="2400" dirty="0"/>
                        <a:t>Random Forest</a:t>
                      </a:r>
                    </a:p>
                  </a:txBody>
                  <a:tcPr/>
                </a:tc>
                <a:tc>
                  <a:txBody>
                    <a:bodyPr/>
                    <a:lstStyle/>
                    <a:p>
                      <a:pPr algn="ctr"/>
                      <a:r>
                        <a:rPr lang="en-US" sz="2400" dirty="0"/>
                        <a:t>0.4375</a:t>
                      </a:r>
                    </a:p>
                  </a:txBody>
                  <a:tcPr/>
                </a:tc>
                <a:tc>
                  <a:txBody>
                    <a:bodyPr/>
                    <a:lstStyle/>
                    <a:p>
                      <a:pPr algn="ctr"/>
                      <a:r>
                        <a:rPr lang="en-US" sz="2400" dirty="0"/>
                        <a:t>0.4708</a:t>
                      </a:r>
                    </a:p>
                  </a:txBody>
                  <a:tcPr/>
                </a:tc>
                <a:tc>
                  <a:txBody>
                    <a:bodyPr/>
                    <a:lstStyle/>
                    <a:p>
                      <a:pPr algn="ctr"/>
                      <a:r>
                        <a:rPr lang="en-US" sz="2400" dirty="0"/>
                        <a:t>0.5417</a:t>
                      </a:r>
                    </a:p>
                  </a:txBody>
                  <a:tcPr/>
                </a:tc>
                <a:extLst>
                  <a:ext uri="{0D108BD9-81ED-4DB2-BD59-A6C34878D82A}">
                    <a16:rowId xmlns:a16="http://schemas.microsoft.com/office/drawing/2014/main" val="3642004223"/>
                  </a:ext>
                </a:extLst>
              </a:tr>
              <a:tr h="1280333">
                <a:tc>
                  <a:txBody>
                    <a:bodyPr/>
                    <a:lstStyle/>
                    <a:p>
                      <a:pPr algn="ctr"/>
                      <a:r>
                        <a:rPr lang="en-US" sz="2400" dirty="0"/>
                        <a:t>1 Layer Neural Network</a:t>
                      </a:r>
                    </a:p>
                  </a:txBody>
                  <a:tcPr/>
                </a:tc>
                <a:tc>
                  <a:txBody>
                    <a:bodyPr/>
                    <a:lstStyle/>
                    <a:p>
                      <a:pPr algn="ctr"/>
                      <a:endParaRPr lang="en-US" sz="2400" dirty="0"/>
                    </a:p>
                    <a:p>
                      <a:pPr algn="ctr"/>
                      <a:r>
                        <a:rPr lang="en-US" sz="2400" dirty="0"/>
                        <a:t>0.5083</a:t>
                      </a:r>
                    </a:p>
                  </a:txBody>
                  <a:tcPr/>
                </a:tc>
                <a:tc>
                  <a:txBody>
                    <a:bodyPr/>
                    <a:lstStyle/>
                    <a:p>
                      <a:pPr algn="ctr"/>
                      <a:endParaRPr lang="en-US" sz="2400" dirty="0"/>
                    </a:p>
                    <a:p>
                      <a:pPr algn="ctr"/>
                      <a:r>
                        <a:rPr lang="en-US" sz="2400" dirty="0"/>
                        <a:t>0.475</a:t>
                      </a:r>
                    </a:p>
                  </a:txBody>
                  <a:tcPr/>
                </a:tc>
                <a:tc>
                  <a:txBody>
                    <a:bodyPr/>
                    <a:lstStyle/>
                    <a:p>
                      <a:pPr algn="ctr"/>
                      <a:endParaRPr lang="en-US" sz="2400" dirty="0"/>
                    </a:p>
                    <a:p>
                      <a:pPr algn="ctr"/>
                      <a:r>
                        <a:rPr lang="en-US" sz="2400" dirty="0"/>
                        <a:t>0.55</a:t>
                      </a:r>
                    </a:p>
                  </a:txBody>
                  <a:tcPr/>
                </a:tc>
                <a:extLst>
                  <a:ext uri="{0D108BD9-81ED-4DB2-BD59-A6C34878D82A}">
                    <a16:rowId xmlns:a16="http://schemas.microsoft.com/office/drawing/2014/main" val="128099425"/>
                  </a:ext>
                </a:extLst>
              </a:tr>
              <a:tr h="492436">
                <a:tc>
                  <a:txBody>
                    <a:bodyPr/>
                    <a:lstStyle/>
                    <a:p>
                      <a:pPr algn="ctr"/>
                      <a:r>
                        <a:rPr lang="en-US" sz="2400" dirty="0"/>
                        <a:t>Bagging</a:t>
                      </a:r>
                    </a:p>
                  </a:txBody>
                  <a:tcPr/>
                </a:tc>
                <a:tc>
                  <a:txBody>
                    <a:bodyPr/>
                    <a:lstStyle/>
                    <a:p>
                      <a:pPr algn="ctr"/>
                      <a:r>
                        <a:rPr lang="en-US" sz="2400" dirty="0"/>
                        <a:t>0.4708</a:t>
                      </a:r>
                    </a:p>
                  </a:txBody>
                  <a:tcPr/>
                </a:tc>
                <a:tc>
                  <a:txBody>
                    <a:bodyPr/>
                    <a:lstStyle/>
                    <a:p>
                      <a:pPr algn="ctr"/>
                      <a:r>
                        <a:rPr lang="en-US" sz="2400" dirty="0"/>
                        <a:t>0.45</a:t>
                      </a:r>
                    </a:p>
                  </a:txBody>
                  <a:tcPr/>
                </a:tc>
                <a:tc>
                  <a:txBody>
                    <a:bodyPr/>
                    <a:lstStyle/>
                    <a:p>
                      <a:pPr algn="ctr"/>
                      <a:r>
                        <a:rPr lang="en-US" sz="2400" dirty="0"/>
                        <a:t>0.5292</a:t>
                      </a:r>
                    </a:p>
                  </a:txBody>
                  <a:tcPr/>
                </a:tc>
                <a:extLst>
                  <a:ext uri="{0D108BD9-81ED-4DB2-BD59-A6C34878D82A}">
                    <a16:rowId xmlns:a16="http://schemas.microsoft.com/office/drawing/2014/main" val="1446630550"/>
                  </a:ext>
                </a:extLst>
              </a:tr>
            </a:tbl>
          </a:graphicData>
        </a:graphic>
      </p:graphicFrame>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4"/>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4"/>
              </a:rPr>
              <a:t>https://xgboost.readthedocs.io/en/stable/python/python_api.html</a:t>
            </a:r>
            <a:endParaRPr lang="en-US" sz="2400" dirty="0">
              <a:hlinkClick r:id="rId5"/>
            </a:endParaRPr>
          </a:p>
          <a:p>
            <a:pPr marL="866991" indent="-514350" algn="just" defTabSz="3869254">
              <a:lnSpc>
                <a:spcPct val="125000"/>
              </a:lnSpc>
              <a:buFont typeface="+mj-lt"/>
              <a:buAutoNum type="arabicPeriod"/>
              <a:defRPr/>
            </a:pPr>
            <a:r>
              <a:rPr lang="en-US" sz="2400" dirty="0">
                <a:hlinkClick r:id="rId5"/>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6121" y="-261781"/>
            <a:ext cx="41298958" cy="5966641"/>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1031" name="Picture 1030" descr="Chart, line chart&#10;&#10;Description automatically generated">
            <a:extLst>
              <a:ext uri="{FF2B5EF4-FFF2-40B4-BE49-F238E27FC236}">
                <a16:creationId xmlns:a16="http://schemas.microsoft.com/office/drawing/2014/main" id="{3A9643B8-8D85-090C-E78E-4F5B5B18C07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713789" y="17882452"/>
            <a:ext cx="7772400" cy="4886896"/>
          </a:xfrm>
          <a:prstGeom prst="rect">
            <a:avLst/>
          </a:prstGeom>
        </p:spPr>
      </p:pic>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4086</TotalTime>
  <Words>1211</Words>
  <Application>Microsoft Macintosh PowerPoint</Application>
  <PresentationFormat>Custom</PresentationFormat>
  <Paragraphs>140</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265</cp:revision>
  <dcterms:created xsi:type="dcterms:W3CDTF">2005-02-02T16:58:07Z</dcterms:created>
  <dcterms:modified xsi:type="dcterms:W3CDTF">2023-04-25T03:35:50Z</dcterms:modified>
</cp:coreProperties>
</file>